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EAF463A-BC7C-46EE-9F1E-7F377CCA4891}" type="datetimeFigureOut">
              <a:rPr lang="en-US" smtClean="0"/>
              <a:pPr/>
              <a:t>3/23/2020</a:t>
            </a:fld>
            <a:endParaRPr lang="en-US"/>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3/23/2020</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7EAF463A-BC7C-46EE-9F1E-7F377CCA4891}" type="datetimeFigureOut">
              <a:rPr lang="en-US" smtClean="0"/>
              <a:pPr/>
              <a:t>3/23/2020</a:t>
            </a:fld>
            <a:endParaRPr lang="en-US"/>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en-US"/>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3/23/2020</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EAF463A-BC7C-46EE-9F1E-7F377CCA4891}" type="datetimeFigureOut">
              <a:rPr lang="en-US" smtClean="0"/>
              <a:pPr/>
              <a:t>3/23/2020</a:t>
            </a:fld>
            <a:endParaRPr lang="en-US"/>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Номер слайда 5"/>
          <p:cNvSpPr>
            <a:spLocks noGrp="1"/>
          </p:cNvSpPr>
          <p:nvPr>
            <p:ph type="sldNum" sz="quarter" idx="12"/>
          </p:nvPr>
        </p:nvSpPr>
        <p:spPr>
          <a:xfrm>
            <a:off x="6733952" y="6555112"/>
            <a:ext cx="588336" cy="228600"/>
          </a:xfrm>
        </p:spPr>
        <p:txBody>
          <a:bodyPr/>
          <a:lstStyle>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3/23/2020</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3/23/2020</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3/23/2020</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EAF463A-BC7C-46EE-9F1E-7F377CCA4891}" type="datetimeFigureOut">
              <a:rPr lang="en-US" smtClean="0"/>
              <a:pPr/>
              <a:t>3/23/2020</a:t>
            </a:fld>
            <a:endParaRPr lang="en-US"/>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3/23/2020</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7EAF463A-BC7C-46EE-9F1E-7F377CCA4891}" type="datetimeFigureOut">
              <a:rPr lang="en-US" smtClean="0"/>
              <a:pPr/>
              <a:t>3/23/2020</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EAF463A-BC7C-46EE-9F1E-7F377CCA4891}" type="datetimeFigureOut">
              <a:rPr lang="en-US" smtClean="0"/>
              <a:pPr/>
              <a:t>3/23/2020</a:t>
            </a:fld>
            <a:endParaRPr lang="en-US"/>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1"/>
  </p:transition>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05200" y="152400"/>
            <a:ext cx="4100732" cy="1447800"/>
          </a:xfrm>
        </p:spPr>
        <p:txBody>
          <a:bodyPr/>
          <a:lstStyle/>
          <a:p>
            <a:pPr algn="ctr"/>
            <a:r>
              <a:rPr lang="en-US" sz="7200" dirty="0" smtClean="0">
                <a:latin typeface="Times New Roman" pitchFamily="18" charset="0"/>
                <a:cs typeface="Times New Roman" pitchFamily="18" charset="0"/>
              </a:rPr>
              <a:t>BANKS</a:t>
            </a:r>
            <a:endParaRPr lang="ru-RU" sz="72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657600" y="5486400"/>
            <a:ext cx="5114778" cy="1101248"/>
          </a:xfrm>
        </p:spPr>
        <p:txBody>
          <a:bodyPr/>
          <a:lstStyle/>
          <a:p>
            <a:r>
              <a:rPr lang="en-US" sz="2400" b="1" dirty="0" smtClean="0">
                <a:latin typeface="Times New Roman" panose="02020603050405020304" pitchFamily="18" charset="0"/>
                <a:cs typeface="Times New Roman" panose="02020603050405020304" pitchFamily="18" charset="0"/>
              </a:rPr>
              <a:t>Prepared by</a:t>
            </a:r>
            <a:r>
              <a:rPr lang="kk-KZ" sz="2400" b="1" dirty="0" smtClean="0">
                <a:latin typeface="Times New Roman" panose="02020603050405020304" pitchFamily="18" charset="0"/>
                <a:cs typeface="Times New Roman" panose="02020603050405020304" pitchFamily="18" charset="0"/>
              </a:rPr>
              <a:t>:           </a:t>
            </a:r>
            <a:endParaRPr lang="ru-RU" dirty="0"/>
          </a:p>
        </p:txBody>
      </p:sp>
      <p:sp>
        <p:nvSpPr>
          <p:cNvPr id="24578" name="AutoShape 2" descr="ÐÐ°ÑÑÐ¸Ð½ÐºÐ¸ Ð¿Ð¾ Ð·Ð°Ð¿ÑÐ¾ÑÑ Ð±Ð°Ð½Ð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0" name="AutoShape 4" descr="ÐÐ°ÑÑÐ¸Ð½ÐºÐ¸ Ð¿Ð¾ Ð·Ð°Ð¿ÑÐ¾ÑÑ Ð±Ð°Ð½Ð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2" name="AutoShape 6" descr="ÐÐ°ÑÑÐ¸Ð½ÐºÐ¸ Ð¿Ð¾ Ð·Ð°Ð¿ÑÐ¾ÑÑ Ð±Ð°Ð½Ð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584" name="Picture 8" descr="ÐÐ¾ÑÐ¾Ð¶ÐµÐµ Ð¸Ð·Ð¾Ð±ÑÐ°Ð¶ÐµÐ½Ð¸Ðµ"/>
          <p:cNvPicPr>
            <a:picLocks noChangeAspect="1" noChangeArrowheads="1"/>
          </p:cNvPicPr>
          <p:nvPr/>
        </p:nvPicPr>
        <p:blipFill>
          <a:blip r:embed="rId2"/>
          <a:srcRect/>
          <a:stretch>
            <a:fillRect/>
          </a:stretch>
        </p:blipFill>
        <p:spPr bwMode="auto">
          <a:xfrm>
            <a:off x="3124200" y="1981200"/>
            <a:ext cx="5486400" cy="3200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838200"/>
            <a:ext cx="7239000" cy="4846320"/>
          </a:xfrm>
        </p:spPr>
        <p:txBody>
          <a:bodyPr>
            <a:normAutofit/>
          </a:bodyPr>
          <a:lstStyle/>
          <a:p>
            <a:pPr algn="ctr">
              <a:buNone/>
            </a:pPr>
            <a:r>
              <a:rPr lang="kk-KZ"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Halyk</a:t>
            </a:r>
            <a:r>
              <a:rPr lang="en-US" b="1" i="1" dirty="0" smtClean="0">
                <a:latin typeface="Times New Roman" pitchFamily="18" charset="0"/>
                <a:cs typeface="Times New Roman" pitchFamily="18" charset="0"/>
              </a:rPr>
              <a:t> Bank of Kazakhstan JSC is the largest universal commercial bank of the Republic of Kazakhstan, which has been successfully operating for more than 90 years [source not specified 699 days], one of the most reliable and diversified financial institutions in Kazakhstan. </a:t>
            </a:r>
            <a:r>
              <a:rPr lang="en-US" b="1" i="1" dirty="0" err="1" smtClean="0">
                <a:latin typeface="Times New Roman" pitchFamily="18" charset="0"/>
                <a:cs typeface="Times New Roman" pitchFamily="18" charset="0"/>
              </a:rPr>
              <a:t>Halyk</a:t>
            </a:r>
            <a:r>
              <a:rPr lang="en-US" b="1" i="1" dirty="0" smtClean="0">
                <a:latin typeface="Times New Roman" pitchFamily="18" charset="0"/>
                <a:cs typeface="Times New Roman" pitchFamily="18" charset="0"/>
              </a:rPr>
              <a:t> Bank of Kazakhstan JSC was founded on the basis of the reorganized Savings Bank of the Republic of Kazakhstan and for a number of years was an agent of the Government of the Republic of Kazakhstan for the payment of pensions and benefits.</a:t>
            </a:r>
            <a:endParaRPr lang="ru-RU" b="1" i="1" dirty="0">
              <a:latin typeface="Times New Roman" pitchFamily="18" charset="0"/>
              <a:cs typeface="Times New Roman" pitchFamily="18" charset="0"/>
            </a:endParaRPr>
          </a:p>
        </p:txBody>
      </p:sp>
      <p:pic>
        <p:nvPicPr>
          <p:cNvPr id="4" name="Picture 4" descr="ÐÐ°ÑÑÐ¸Ð½ÐºÐ¸ Ð¿Ð¾ Ð·Ð°Ð¿ÑÐ¾ÑÑ Ð±Ð°Ð½Ðº"/>
          <p:cNvPicPr>
            <a:picLocks noChangeAspect="1" noChangeArrowheads="1"/>
          </p:cNvPicPr>
          <p:nvPr/>
        </p:nvPicPr>
        <p:blipFill>
          <a:blip r:embed="rId2" cstate="print"/>
          <a:srcRect/>
          <a:stretch>
            <a:fillRect/>
          </a:stretch>
        </p:blipFill>
        <p:spPr bwMode="auto">
          <a:xfrm>
            <a:off x="7467600" y="0"/>
            <a:ext cx="1676400" cy="914400"/>
          </a:xfrm>
          <a:prstGeom prst="rect">
            <a:avLst/>
          </a:prstGeom>
          <a:noFill/>
        </p:spPr>
      </p:pic>
    </p:spTree>
  </p:cSld>
  <p:clrMapOvr>
    <a:masterClrMapping/>
  </p:clrMapOvr>
  <p:transition>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657600" y="1066800"/>
            <a:ext cx="3886200" cy="4846320"/>
          </a:xfrm>
        </p:spPr>
        <p:txBody>
          <a:bodyPr>
            <a:normAutofit fontScale="92500" lnSpcReduction="20000"/>
          </a:bodyPr>
          <a:lstStyle/>
          <a:p>
            <a:pPr algn="ctr">
              <a:buNone/>
            </a:pPr>
            <a:r>
              <a:rPr lang="kk-K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privatization of the People's Bank, conducted in 2001, allowed the business to be restructured in order to be able to provide its customers with the widest possible range of quality services. The Bank issues cards of payment systems Visa International, MasterCard International, China Union Pay and remains the unchanged leader in the Kazakhstan market of payment cards.</a:t>
            </a:r>
            <a:endParaRPr lang="ru-RU" dirty="0">
              <a:latin typeface="Times New Roman" pitchFamily="18" charset="0"/>
              <a:cs typeface="Times New Roman" pitchFamily="18" charset="0"/>
            </a:endParaRPr>
          </a:p>
        </p:txBody>
      </p:sp>
      <p:pic>
        <p:nvPicPr>
          <p:cNvPr id="4" name="Picture 4" descr="ÐÐ°ÑÑÐ¸Ð½ÐºÐ¸ Ð¿Ð¾ Ð·Ð°Ð¿ÑÐ¾ÑÑ Ð±Ð°Ð½Ðº"/>
          <p:cNvPicPr>
            <a:picLocks noChangeAspect="1" noChangeArrowheads="1"/>
          </p:cNvPicPr>
          <p:nvPr/>
        </p:nvPicPr>
        <p:blipFill>
          <a:blip r:embed="rId2" cstate="print"/>
          <a:srcRect/>
          <a:stretch>
            <a:fillRect/>
          </a:stretch>
        </p:blipFill>
        <p:spPr bwMode="auto">
          <a:xfrm>
            <a:off x="7467600" y="0"/>
            <a:ext cx="1676400" cy="914400"/>
          </a:xfrm>
          <a:prstGeom prst="rect">
            <a:avLst/>
          </a:prstGeom>
          <a:noFill/>
        </p:spPr>
      </p:pic>
      <p:pic>
        <p:nvPicPr>
          <p:cNvPr id="14338" name="Picture 2" descr="ÐÐ¾ÑÐ¾Ð¶ÐµÐµ Ð¸Ð·Ð¾Ð±ÑÐ°Ð¶ÐµÐ½Ð¸Ðµ"/>
          <p:cNvPicPr>
            <a:picLocks noChangeAspect="1" noChangeArrowheads="1"/>
          </p:cNvPicPr>
          <p:nvPr/>
        </p:nvPicPr>
        <p:blipFill>
          <a:blip r:embed="rId3"/>
          <a:srcRect/>
          <a:stretch>
            <a:fillRect/>
          </a:stretch>
        </p:blipFill>
        <p:spPr bwMode="auto">
          <a:xfrm>
            <a:off x="152400" y="609600"/>
            <a:ext cx="3657600" cy="4714876"/>
          </a:xfrm>
          <a:prstGeom prst="rect">
            <a:avLst/>
          </a:prstGeom>
          <a:noFill/>
        </p:spPr>
      </p:pic>
    </p:spTree>
  </p:cSld>
  <p:clrMapOvr>
    <a:masterClrMapping/>
  </p:clrMapOvr>
  <p:transition>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685800"/>
            <a:ext cx="6096000" cy="1143000"/>
          </a:xfrm>
        </p:spPr>
        <p:txBody>
          <a:bodyPr>
            <a:noAutofit/>
          </a:bodyPr>
          <a:lstStyle/>
          <a:p>
            <a:r>
              <a:rPr lang="en-US" sz="6600" i="1" dirty="0" smtClean="0">
                <a:effectLst>
                  <a:outerShdw blurRad="38100" dist="38100" dir="2700000" algn="tl">
                    <a:srgbClr val="000000">
                      <a:alpha val="43137"/>
                    </a:srgbClr>
                  </a:outerShdw>
                </a:effectLst>
                <a:latin typeface="Times New Roman" pitchFamily="18" charset="0"/>
                <a:cs typeface="Times New Roman" pitchFamily="18" charset="0"/>
              </a:rPr>
              <a:t>conclusion</a:t>
            </a:r>
            <a:endParaRPr lang="ru-RU" sz="6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ctr">
              <a:buNone/>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dirty="0" smtClean="0">
                <a:effectLst>
                  <a:outerShdw blurRad="38100" dist="38100" dir="2700000" algn="tl">
                    <a:srgbClr val="000000">
                      <a:alpha val="43137"/>
                    </a:srgbClr>
                  </a:outerShdw>
                </a:effectLst>
                <a:latin typeface="Times New Roman" pitchFamily="18" charset="0"/>
                <a:cs typeface="Times New Roman" pitchFamily="18" charset="0"/>
              </a:rPr>
            </a:br>
            <a:r>
              <a:rPr lang="en-US" dirty="0" smtClean="0">
                <a:effectLst>
                  <a:outerShdw blurRad="38100" dist="38100" dir="2700000" algn="tl">
                    <a:srgbClr val="000000">
                      <a:alpha val="43137"/>
                    </a:srgbClr>
                  </a:outerShdw>
                </a:effectLst>
                <a:latin typeface="Times New Roman" pitchFamily="18" charset="0"/>
                <a:cs typeface="Times New Roman" pitchFamily="18" charset="0"/>
              </a:rPr>
              <a:t>The total number of Bank cards in circulation exceeded 3.9 million units, which is about 40% of payment card users in Kazakhstan. The license to conduct banking and other operations and activities in the securities market No. 10 dated August 6, 2008, issued by the Agency of the Republic of Kazakhstan regulation and supervision of the financial market and financial organizations.</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4" descr="ÐÐ°ÑÑÐ¸Ð½ÐºÐ¸ Ð¿Ð¾ Ð·Ð°Ð¿ÑÐ¾ÑÑ Ð±Ð°Ð½Ðº"/>
          <p:cNvPicPr>
            <a:picLocks noChangeAspect="1" noChangeArrowheads="1"/>
          </p:cNvPicPr>
          <p:nvPr/>
        </p:nvPicPr>
        <p:blipFill>
          <a:blip r:embed="rId2" cstate="print"/>
          <a:srcRect/>
          <a:stretch>
            <a:fillRect/>
          </a:stretch>
        </p:blipFill>
        <p:spPr bwMode="auto">
          <a:xfrm>
            <a:off x="7467600" y="0"/>
            <a:ext cx="1676400" cy="914400"/>
          </a:xfrm>
          <a:prstGeom prst="rect">
            <a:avLst/>
          </a:prstGeom>
          <a:noFill/>
        </p:spPr>
      </p:pic>
    </p:spTree>
  </p:cSld>
  <p:clrMapOvr>
    <a:masterClrMapping/>
  </p:clrMapOvr>
  <p:transition>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pic>
        <p:nvPicPr>
          <p:cNvPr id="37890" name="Picture 2" descr="ÐÐ¾ÑÐ¾Ð¶ÐµÐµ Ð¸Ð·Ð¾Ð±ÑÐ°Ð¶ÐµÐ½Ð¸Ðµ"/>
          <p:cNvPicPr>
            <a:picLocks noChangeAspect="1" noChangeArrowheads="1"/>
          </p:cNvPicPr>
          <p:nvPr/>
        </p:nvPicPr>
        <p:blipFill>
          <a:blip r:embed="rId2"/>
          <a:srcRect/>
          <a:stretch>
            <a:fillRect/>
          </a:stretch>
        </p:blipFill>
        <p:spPr bwMode="auto">
          <a:xfrm>
            <a:off x="381000" y="1600200"/>
            <a:ext cx="7696200" cy="5105400"/>
          </a:xfrm>
          <a:prstGeom prst="rect">
            <a:avLst/>
          </a:prstGeom>
          <a:noFill/>
        </p:spPr>
      </p:pic>
      <p:sp>
        <p:nvSpPr>
          <p:cNvPr id="5" name="Заголовок 1"/>
          <p:cNvSpPr>
            <a:spLocks noGrp="1"/>
          </p:cNvSpPr>
          <p:nvPr>
            <p:ph type="title"/>
          </p:nvPr>
        </p:nvSpPr>
        <p:spPr>
          <a:xfrm>
            <a:off x="304800" y="228600"/>
            <a:ext cx="7924800" cy="1143000"/>
          </a:xfrm>
        </p:spPr>
        <p:txBody>
          <a:bodyPr>
            <a:noAutofit/>
          </a:bodyPr>
          <a:lstStyle/>
          <a:p>
            <a:pPr algn="ctr"/>
            <a:r>
              <a:rPr lang="en-US" sz="4800" b="1" i="1" dirty="0" smtClean="0">
                <a:effectLst>
                  <a:outerShdw blurRad="38100" dist="38100" dir="2700000" algn="tl">
                    <a:srgbClr val="000000">
                      <a:alpha val="43137"/>
                    </a:srgbClr>
                  </a:outerShdw>
                </a:effectLst>
                <a:latin typeface="Times New Roman" pitchFamily="18" charset="0"/>
                <a:cs typeface="Times New Roman" pitchFamily="18" charset="0"/>
              </a:rPr>
              <a:t>Thanks for attention</a:t>
            </a:r>
            <a:r>
              <a:rPr lang="kk-KZ" sz="4800" b="1" i="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4800" b="1" i="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67200"/>
            <a:ext cx="7239000" cy="2188536"/>
          </a:xfrm>
        </p:spPr>
        <p:txBody>
          <a:bodyPr/>
          <a:lstStyle/>
          <a:p>
            <a:pPr algn="ctr">
              <a:buNone/>
            </a:pPr>
            <a:r>
              <a:rPr lang="en-US" b="1" dirty="0" err="1" smtClean="0">
                <a:effectLst>
                  <a:outerShdw blurRad="38100" dist="38100" dir="2700000" algn="tl">
                    <a:srgbClr val="000000">
                      <a:alpha val="43137"/>
                    </a:srgbClr>
                  </a:outerShdw>
                </a:effectLst>
                <a:latin typeface="Times New Roman" pitchFamily="18" charset="0"/>
                <a:cs typeface="Times New Roman" pitchFamily="18" charset="0"/>
              </a:rPr>
              <a:t>Halyk</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Bank</a:t>
            </a:r>
            <a:r>
              <a:rPr lang="kk-KZ"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kk-KZ"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KASE: HSBK) is the backbone universal commercial bank of the country. As of January 2018, it takes the 1st place in equity among Kazakhstan banks.</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3554" name="Picture 2" descr="ÐÐ°ÑÑÐ¸Ð½ÐºÐ¸ Ð¿Ð¾ Ð·Ð°Ð¿ÑÐ¾ÑÑ Ð±Ð°Ð½Ðº"/>
          <p:cNvPicPr>
            <a:picLocks noChangeAspect="1" noChangeArrowheads="1"/>
          </p:cNvPicPr>
          <p:nvPr/>
        </p:nvPicPr>
        <p:blipFill>
          <a:blip r:embed="rId2"/>
          <a:srcRect/>
          <a:stretch>
            <a:fillRect/>
          </a:stretch>
        </p:blipFill>
        <p:spPr bwMode="auto">
          <a:xfrm>
            <a:off x="685800" y="381000"/>
            <a:ext cx="6477000" cy="3638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556" name="Picture 4" descr="ÐÐ°ÑÑÐ¸Ð½ÐºÐ¸ Ð¿Ð¾ Ð·Ð°Ð¿ÑÐ¾ÑÑ Ð±Ð°Ð½Ðº"/>
          <p:cNvPicPr>
            <a:picLocks noChangeAspect="1" noChangeArrowheads="1"/>
          </p:cNvPicPr>
          <p:nvPr/>
        </p:nvPicPr>
        <p:blipFill>
          <a:blip r:embed="rId3" cstate="print"/>
          <a:srcRect/>
          <a:stretch>
            <a:fillRect/>
          </a:stretch>
        </p:blipFill>
        <p:spPr bwMode="auto">
          <a:xfrm>
            <a:off x="7467600" y="0"/>
            <a:ext cx="1676400" cy="914400"/>
          </a:xfrm>
          <a:prstGeom prst="rect">
            <a:avLst/>
          </a:prstGeom>
          <a:noFill/>
        </p:spPr>
      </p:pic>
    </p:spTree>
  </p:cSld>
  <p:clrMapOvr>
    <a:masterClrMapping/>
  </p:clrMapOvr>
  <p:transition>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19600" y="457200"/>
            <a:ext cx="3657600" cy="6172200"/>
          </a:xfrm>
        </p:spPr>
        <p:txBody>
          <a:bodyPr>
            <a:normAutofit fontScale="85000" lnSpcReduction="10000"/>
          </a:bodyPr>
          <a:lstStyle/>
          <a:p>
            <a:pPr algn="ctr">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Included in the group “</a:t>
            </a:r>
            <a:r>
              <a:rPr lang="en-US" dirty="0" err="1" smtClean="0">
                <a:latin typeface="Times New Roman" pitchFamily="18" charset="0"/>
                <a:cs typeface="Times New Roman" pitchFamily="18" charset="0"/>
              </a:rPr>
              <a:t>Halyk</a:t>
            </a:r>
            <a:r>
              <a:rPr lang="en-US" dirty="0" smtClean="0">
                <a:latin typeface="Times New Roman" pitchFamily="18" charset="0"/>
                <a:cs typeface="Times New Roman" pitchFamily="18" charset="0"/>
              </a:rPr>
              <a:t>” engaged in banking, insurance, brokerage and leasing activities in Kazakhstan, Kyrgyzstan, Russia and Georgia. The full company name in the Kazakh language is “Kazakhstan </a:t>
            </a:r>
            <a:r>
              <a:rPr lang="en-US" dirty="0" err="1" smtClean="0">
                <a:latin typeface="Times New Roman" pitchFamily="18" charset="0"/>
                <a:cs typeface="Times New Roman" pitchFamily="18" charset="0"/>
              </a:rPr>
              <a:t>Halyk</a:t>
            </a:r>
            <a:r>
              <a:rPr lang="en-US" dirty="0" smtClean="0">
                <a:latin typeface="Times New Roman" pitchFamily="18" charset="0"/>
                <a:cs typeface="Times New Roman" pitchFamily="18" charset="0"/>
              </a:rPr>
              <a:t> Bank” АҚ, in Russian - </a:t>
            </a:r>
            <a:r>
              <a:rPr lang="en-US" dirty="0" err="1" smtClean="0">
                <a:latin typeface="Times New Roman" pitchFamily="18" charset="0"/>
                <a:cs typeface="Times New Roman" pitchFamily="18" charset="0"/>
              </a:rPr>
              <a:t>Halyk</a:t>
            </a:r>
            <a:r>
              <a:rPr lang="en-US" dirty="0" smtClean="0">
                <a:latin typeface="Times New Roman" pitchFamily="18" charset="0"/>
                <a:cs typeface="Times New Roman" pitchFamily="18" charset="0"/>
              </a:rPr>
              <a:t> Bank of Kazakhstan JSC. Often in Russian-language newspapers it is called “</a:t>
            </a:r>
            <a:r>
              <a:rPr lang="en-US" dirty="0" err="1" smtClean="0">
                <a:latin typeface="Times New Roman" pitchFamily="18" charset="0"/>
                <a:cs typeface="Times New Roman" pitchFamily="18" charset="0"/>
              </a:rPr>
              <a:t>Halyk</a:t>
            </a:r>
            <a:r>
              <a:rPr lang="en-US" dirty="0" smtClean="0">
                <a:latin typeface="Times New Roman" pitchFamily="18" charset="0"/>
                <a:cs typeface="Times New Roman" pitchFamily="18" charset="0"/>
              </a:rPr>
              <a:t> Bank” by analogy with the short English-language brand “</a:t>
            </a:r>
            <a:r>
              <a:rPr lang="en-US" dirty="0" err="1" smtClean="0">
                <a:latin typeface="Times New Roman" pitchFamily="18" charset="0"/>
                <a:cs typeface="Times New Roman" pitchFamily="18" charset="0"/>
              </a:rPr>
              <a:t>Halyk</a:t>
            </a:r>
            <a:r>
              <a:rPr lang="en-US" dirty="0" smtClean="0">
                <a:latin typeface="Times New Roman" pitchFamily="18" charset="0"/>
                <a:cs typeface="Times New Roman" pitchFamily="18" charset="0"/>
              </a:rPr>
              <a:t> Bank”. The central office is located in </a:t>
            </a:r>
            <a:r>
              <a:rPr lang="en-US" dirty="0" err="1" smtClean="0">
                <a:latin typeface="Times New Roman" pitchFamily="18" charset="0"/>
                <a:cs typeface="Times New Roman" pitchFamily="18" charset="0"/>
              </a:rPr>
              <a:t>Almaty</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22530" name="Picture 2" descr="ÐÐ°ÑÑÐ¸Ð½ÐºÐ¸ Ð¿Ð¾ Ð·Ð°Ð¿ÑÐ¾ÑÑ Ð±Ð°Ð½Ðº"/>
          <p:cNvPicPr>
            <a:picLocks noChangeAspect="1" noChangeArrowheads="1"/>
          </p:cNvPicPr>
          <p:nvPr/>
        </p:nvPicPr>
        <p:blipFill>
          <a:blip r:embed="rId2"/>
          <a:srcRect/>
          <a:stretch>
            <a:fillRect/>
          </a:stretch>
        </p:blipFill>
        <p:spPr bwMode="auto">
          <a:xfrm>
            <a:off x="304800" y="381000"/>
            <a:ext cx="3962400" cy="5867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ÐÐ°ÑÑÐ¸Ð½ÐºÐ¸ Ð¿Ð¾ Ð·Ð°Ð¿ÑÐ¾ÑÑ Ð±Ð°Ð½Ðº"/>
          <p:cNvPicPr>
            <a:picLocks noChangeAspect="1" noChangeArrowheads="1"/>
          </p:cNvPicPr>
          <p:nvPr/>
        </p:nvPicPr>
        <p:blipFill>
          <a:blip r:embed="rId3" cstate="print"/>
          <a:srcRect/>
          <a:stretch>
            <a:fillRect/>
          </a:stretch>
        </p:blipFill>
        <p:spPr bwMode="auto">
          <a:xfrm>
            <a:off x="7467600" y="0"/>
            <a:ext cx="1676400" cy="914400"/>
          </a:xfrm>
          <a:prstGeom prst="rect">
            <a:avLst/>
          </a:prstGeom>
          <a:noFill/>
        </p:spPr>
      </p:pic>
    </p:spTree>
  </p:cSld>
  <p:clrMapOvr>
    <a:masterClrMapping/>
  </p:clrMapOvr>
  <p:transition>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28800" y="3429000"/>
            <a:ext cx="4419600" cy="3026736"/>
          </a:xfrm>
        </p:spPr>
        <p:txBody>
          <a:bodyPr>
            <a:normAutofit fontScale="85000" lnSpcReduction="20000"/>
          </a:bodyPr>
          <a:lstStyle/>
          <a:p>
            <a:pPr algn="ctr">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Joint stock company </a:t>
            </a:r>
            <a:r>
              <a:rPr lang="en-US" dirty="0" err="1" smtClean="0">
                <a:latin typeface="Times New Roman" pitchFamily="18" charset="0"/>
                <a:cs typeface="Times New Roman" pitchFamily="18" charset="0"/>
              </a:rPr>
              <a:t>Halyk</a:t>
            </a:r>
            <a:r>
              <a:rPr lang="en-US" dirty="0" smtClean="0">
                <a:latin typeface="Times New Roman" pitchFamily="18" charset="0"/>
                <a:cs typeface="Times New Roman" pitchFamily="18" charset="0"/>
              </a:rPr>
              <a:t> Bank of Kazakhstan was founded on the basis of the reorganized Savings Bank of the Republic of Kazakhstan. He is an agent of the Government of the Republic of Kazakhstan for the payment of pensions and benefits through its branch network.</a:t>
            </a:r>
            <a:endParaRPr lang="ru-RU" dirty="0">
              <a:latin typeface="Times New Roman" pitchFamily="18" charset="0"/>
              <a:cs typeface="Times New Roman" pitchFamily="18" charset="0"/>
            </a:endParaRPr>
          </a:p>
        </p:txBody>
      </p:sp>
      <p:pic>
        <p:nvPicPr>
          <p:cNvPr id="21506" name="Picture 2" descr="ÐÐ°ÑÑÐ¸Ð½ÐºÐ¸ Ð¿Ð¾ Ð·Ð°Ð¿ÑÐ¾ÑÑ Ð±Ð°Ð½Ðº"/>
          <p:cNvPicPr>
            <a:picLocks noChangeAspect="1" noChangeArrowheads="1"/>
          </p:cNvPicPr>
          <p:nvPr/>
        </p:nvPicPr>
        <p:blipFill>
          <a:blip r:embed="rId2"/>
          <a:srcRect/>
          <a:stretch>
            <a:fillRect/>
          </a:stretch>
        </p:blipFill>
        <p:spPr bwMode="auto">
          <a:xfrm>
            <a:off x="304800" y="381000"/>
            <a:ext cx="3505200" cy="2895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ÐÐ°ÑÑÐ¸Ð½ÐºÐ¸ Ð¿Ð¾ Ð·Ð°Ð¿ÑÐ¾ÑÑ Ð±Ð°Ð½Ðº"/>
          <p:cNvPicPr>
            <a:picLocks noChangeAspect="1" noChangeArrowheads="1"/>
          </p:cNvPicPr>
          <p:nvPr/>
        </p:nvPicPr>
        <p:blipFill>
          <a:blip r:embed="rId3" cstate="print"/>
          <a:srcRect/>
          <a:stretch>
            <a:fillRect/>
          </a:stretch>
        </p:blipFill>
        <p:spPr bwMode="auto">
          <a:xfrm>
            <a:off x="7467600" y="0"/>
            <a:ext cx="1676400" cy="914400"/>
          </a:xfrm>
          <a:prstGeom prst="rect">
            <a:avLst/>
          </a:prstGeom>
          <a:noFill/>
        </p:spPr>
      </p:pic>
      <p:pic>
        <p:nvPicPr>
          <p:cNvPr id="21508" name="Picture 4" descr="ÐÐ°ÑÑÐ¸Ð½ÐºÐ¸ Ð¿Ð¾ Ð·Ð°Ð¿ÑÐ¾ÑÑ ÑÐ²ÐµÑÐºÐ°ÑÑÐ¸Ð¹ Ð´Ð¾Ð»Ð»Ð°Ñ"/>
          <p:cNvPicPr>
            <a:picLocks noChangeAspect="1" noChangeArrowheads="1"/>
          </p:cNvPicPr>
          <p:nvPr/>
        </p:nvPicPr>
        <p:blipFill>
          <a:blip r:embed="rId4"/>
          <a:srcRect/>
          <a:stretch>
            <a:fillRect/>
          </a:stretch>
        </p:blipFill>
        <p:spPr bwMode="auto">
          <a:xfrm>
            <a:off x="4191000" y="381000"/>
            <a:ext cx="3200400" cy="2971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381000"/>
            <a:ext cx="7391400" cy="3352800"/>
          </a:xfrm>
        </p:spPr>
        <p:txBody>
          <a:bodyPr>
            <a:normAutofit/>
          </a:bodyPr>
          <a:lstStyle/>
          <a:p>
            <a:pPr algn="ctr">
              <a:buNone/>
            </a:pPr>
            <a:r>
              <a:rPr lang="en-US" sz="2000" dirty="0" smtClean="0">
                <a:latin typeface="Times New Roman" pitchFamily="18" charset="0"/>
                <a:cs typeface="Times New Roman" pitchFamily="18" charset="0"/>
              </a:rPr>
              <a:t>On July 28, 2018, </a:t>
            </a:r>
            <a:r>
              <a:rPr lang="en-US" sz="2000" dirty="0" err="1" smtClean="0">
                <a:latin typeface="Times New Roman" pitchFamily="18" charset="0"/>
                <a:cs typeface="Times New Roman" pitchFamily="18" charset="0"/>
              </a:rPr>
              <a:t>Kazkommertsbank</a:t>
            </a:r>
            <a:r>
              <a:rPr lang="en-US" sz="2000" dirty="0" smtClean="0">
                <a:latin typeface="Times New Roman" pitchFamily="18" charset="0"/>
                <a:cs typeface="Times New Roman" pitchFamily="18" charset="0"/>
              </a:rPr>
              <a:t> was merged with the </a:t>
            </a:r>
            <a:r>
              <a:rPr lang="en-US" sz="2000" dirty="0" err="1" smtClean="0">
                <a:latin typeface="Times New Roman" pitchFamily="18" charset="0"/>
                <a:cs typeface="Times New Roman" pitchFamily="18" charset="0"/>
              </a:rPr>
              <a:t>Halyk</a:t>
            </a:r>
            <a:r>
              <a:rPr lang="en-US" sz="2000" dirty="0" smtClean="0">
                <a:latin typeface="Times New Roman" pitchFamily="18" charset="0"/>
                <a:cs typeface="Times New Roman" pitchFamily="18" charset="0"/>
              </a:rPr>
              <a:t> Bank of Kazakhstan. On August 3, 2018, the Fitch Ratings international rating agency revised the outlook on issuer's long-term issuer default (IDR) ratings of </a:t>
            </a:r>
            <a:r>
              <a:rPr lang="en-US" sz="2000" dirty="0" err="1" smtClean="0">
                <a:latin typeface="Times New Roman" pitchFamily="18" charset="0"/>
                <a:cs typeface="Times New Roman" pitchFamily="18" charset="0"/>
              </a:rPr>
              <a:t>Halyk</a:t>
            </a:r>
            <a:r>
              <a:rPr lang="en-US" sz="2000" dirty="0" smtClean="0">
                <a:latin typeface="Times New Roman" pitchFamily="18" charset="0"/>
                <a:cs typeface="Times New Roman" pitchFamily="18" charset="0"/>
              </a:rPr>
              <a:t> Bank from “stable” to “positive” and confirmed the IDR at BB</a:t>
            </a:r>
            <a:endParaRPr lang="ru-RU" sz="2000" dirty="0">
              <a:latin typeface="Times New Roman" pitchFamily="18" charset="0"/>
              <a:cs typeface="Times New Roman" pitchFamily="18" charset="0"/>
            </a:endParaRPr>
          </a:p>
        </p:txBody>
      </p:sp>
      <p:pic>
        <p:nvPicPr>
          <p:cNvPr id="20482" name="Picture 2" descr="ÐÐ°ÑÑÐ¸Ð½ÐºÐ¸ Ð¿Ð¾ Ð·Ð°Ð¿ÑÐ¾ÑÑ Ð±Ð°Ð½Ðº"/>
          <p:cNvPicPr>
            <a:picLocks noChangeAspect="1" noChangeArrowheads="1"/>
          </p:cNvPicPr>
          <p:nvPr/>
        </p:nvPicPr>
        <p:blipFill>
          <a:blip r:embed="rId2" cstate="print"/>
          <a:srcRect/>
          <a:stretch>
            <a:fillRect/>
          </a:stretch>
        </p:blipFill>
        <p:spPr bwMode="auto">
          <a:xfrm rot="21427949">
            <a:off x="4657435" y="2601988"/>
            <a:ext cx="3581400" cy="3505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484" name="Picture 4" descr="ÐÐ¾ÑÐ¾Ð¶ÐµÐµ Ð¸Ð·Ð¾Ð±ÑÐ°Ð¶ÐµÐ½Ð¸Ðµ"/>
          <p:cNvPicPr>
            <a:picLocks noChangeAspect="1" noChangeArrowheads="1"/>
          </p:cNvPicPr>
          <p:nvPr/>
        </p:nvPicPr>
        <p:blipFill>
          <a:blip r:embed="rId3"/>
          <a:srcRect/>
          <a:stretch>
            <a:fillRect/>
          </a:stretch>
        </p:blipFill>
        <p:spPr bwMode="auto">
          <a:xfrm rot="461968">
            <a:off x="442296" y="2515048"/>
            <a:ext cx="3650412" cy="34356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4" descr="ÐÐ°ÑÑÐ¸Ð½ÐºÐ¸ Ð¿Ð¾ Ð·Ð°Ð¿ÑÐ¾ÑÑ Ð±Ð°Ð½Ðº"/>
          <p:cNvPicPr>
            <a:picLocks noChangeAspect="1" noChangeArrowheads="1"/>
          </p:cNvPicPr>
          <p:nvPr/>
        </p:nvPicPr>
        <p:blipFill>
          <a:blip r:embed="rId4" cstate="print"/>
          <a:srcRect/>
          <a:stretch>
            <a:fillRect/>
          </a:stretch>
        </p:blipFill>
        <p:spPr bwMode="auto">
          <a:xfrm>
            <a:off x="7467600" y="0"/>
            <a:ext cx="1676400" cy="914400"/>
          </a:xfrm>
          <a:prstGeom prst="rect">
            <a:avLst/>
          </a:prstGeom>
          <a:noFill/>
        </p:spPr>
      </p:pic>
    </p:spTree>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81400"/>
            <a:ext cx="7239000" cy="2874336"/>
          </a:xfrm>
        </p:spPr>
        <p:txBody>
          <a:bodyPr>
            <a:normAutofit fontScale="92500" lnSpcReduction="20000"/>
          </a:bodyPr>
          <a:lstStyle/>
          <a:p>
            <a:pPr algn="ctr">
              <a:buNone/>
            </a:pP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As of December 31, 2015, the major shareholder of JSC </a:t>
            </a:r>
            <a:r>
              <a:rPr lang="en-US" b="1" dirty="0" err="1" smtClean="0">
                <a:latin typeface="Times New Roman" pitchFamily="18" charset="0"/>
                <a:cs typeface="Times New Roman" pitchFamily="18" charset="0"/>
              </a:rPr>
              <a:t>Halyk</a:t>
            </a:r>
            <a:r>
              <a:rPr lang="en-US" b="1" dirty="0" smtClean="0">
                <a:latin typeface="Times New Roman" pitchFamily="18" charset="0"/>
                <a:cs typeface="Times New Roman" pitchFamily="18" charset="0"/>
              </a:rPr>
              <a:t> Bank of Kazakhstan is JSC Holding Group ALMEX, with 73.4% ownership interest in the bank's shares. Holding Group ALMEX JSC on a parity basis is controlled by </a:t>
            </a:r>
            <a:r>
              <a:rPr lang="en-US" b="1" dirty="0" err="1" smtClean="0">
                <a:latin typeface="Times New Roman" pitchFamily="18" charset="0"/>
                <a:cs typeface="Times New Roman" pitchFamily="18" charset="0"/>
              </a:rPr>
              <a:t>Timur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Kulibayev</a:t>
            </a:r>
            <a:r>
              <a:rPr lang="en-US" b="1" dirty="0" smtClean="0">
                <a:latin typeface="Times New Roman" pitchFamily="18" charset="0"/>
                <a:cs typeface="Times New Roman" pitchFamily="18" charset="0"/>
              </a:rPr>
              <a:t> and his wife </a:t>
            </a:r>
            <a:r>
              <a:rPr lang="en-US" b="1" dirty="0" err="1" smtClean="0">
                <a:latin typeface="Times New Roman" pitchFamily="18" charset="0"/>
                <a:cs typeface="Times New Roman" pitchFamily="18" charset="0"/>
              </a:rPr>
              <a:t>Dinara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Kulibayeva</a:t>
            </a:r>
            <a:r>
              <a:rPr lang="en-US" b="1" dirty="0" smtClean="0">
                <a:latin typeface="Times New Roman" pitchFamily="18" charset="0"/>
                <a:cs typeface="Times New Roman" pitchFamily="18" charset="0"/>
              </a:rPr>
              <a:t>, the son-in-law and daughter of the President of Kazakhstan </a:t>
            </a:r>
            <a:r>
              <a:rPr lang="en-US" b="1" dirty="0" err="1" smtClean="0">
                <a:latin typeface="Times New Roman" pitchFamily="18" charset="0"/>
                <a:cs typeface="Times New Roman" pitchFamily="18" charset="0"/>
              </a:rPr>
              <a:t>Nursultan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Nazarbayev</a:t>
            </a:r>
            <a:endParaRPr lang="ru-RU" b="1" dirty="0">
              <a:latin typeface="Times New Roman" pitchFamily="18" charset="0"/>
              <a:cs typeface="Times New Roman" pitchFamily="18" charset="0"/>
            </a:endParaRPr>
          </a:p>
        </p:txBody>
      </p:sp>
      <p:pic>
        <p:nvPicPr>
          <p:cNvPr id="19458" name="Picture 2" descr="ÐÐ¾ÑÐ¾Ð¶ÐµÐµ Ð¸Ð·Ð¾Ð±ÑÐ°Ð¶ÐµÐ½Ð¸Ðµ"/>
          <p:cNvPicPr>
            <a:picLocks noChangeAspect="1" noChangeArrowheads="1"/>
          </p:cNvPicPr>
          <p:nvPr/>
        </p:nvPicPr>
        <p:blipFill>
          <a:blip r:embed="rId2"/>
          <a:srcRect/>
          <a:stretch>
            <a:fillRect/>
          </a:stretch>
        </p:blipFill>
        <p:spPr bwMode="auto">
          <a:xfrm>
            <a:off x="533400" y="457200"/>
            <a:ext cx="70866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descr="ÐÐ°ÑÑÐ¸Ð½ÐºÐ¸ Ð¿Ð¾ Ð·Ð°Ð¿ÑÐ¾ÑÑ Ð±Ð°Ð½Ðº"/>
          <p:cNvPicPr>
            <a:picLocks noChangeAspect="1" noChangeArrowheads="1"/>
          </p:cNvPicPr>
          <p:nvPr/>
        </p:nvPicPr>
        <p:blipFill>
          <a:blip r:embed="rId3" cstate="print"/>
          <a:srcRect/>
          <a:stretch>
            <a:fillRect/>
          </a:stretch>
        </p:blipFill>
        <p:spPr bwMode="auto">
          <a:xfrm>
            <a:off x="7467600" y="0"/>
            <a:ext cx="1676400" cy="914400"/>
          </a:xfrm>
          <a:prstGeom prst="rect">
            <a:avLst/>
          </a:prstGeom>
          <a:noFill/>
        </p:spPr>
      </p:pic>
    </p:spTree>
  </p:cSld>
  <p:clrMapOvr>
    <a:masterClrMapping/>
  </p:clrMapOvr>
  <p:transition>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95800" y="990600"/>
            <a:ext cx="3505200" cy="5029200"/>
          </a:xfrm>
        </p:spPr>
        <p:txBody>
          <a:bodyPr>
            <a:normAutofit lnSpcReduction="10000"/>
          </a:bodyPr>
          <a:lstStyle/>
          <a:p>
            <a:pPr algn="ctr">
              <a:buNone/>
            </a:pPr>
            <a:r>
              <a:rPr lang="en-US" dirty="0" smtClean="0"/>
              <a:t/>
            </a:r>
            <a:br>
              <a:rPr lang="en-US" dirty="0" smtClean="0"/>
            </a:b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Halyk</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Bank of Kazakhstan JSC and its subsidiaries (jointly the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Halyk</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Group) are today an active, dynamically developing financial group, a notable player in all major financial services markets in the Republic of Kazakhstan.</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4" descr="ÐÐ°ÑÑÐ¸Ð½ÐºÐ¸ Ð¿Ð¾ Ð·Ð°Ð¿ÑÐ¾ÑÑ Ð±Ð°Ð½Ðº"/>
          <p:cNvPicPr>
            <a:picLocks noChangeAspect="1" noChangeArrowheads="1"/>
          </p:cNvPicPr>
          <p:nvPr/>
        </p:nvPicPr>
        <p:blipFill>
          <a:blip r:embed="rId2"/>
          <a:srcRect/>
          <a:stretch>
            <a:fillRect/>
          </a:stretch>
        </p:blipFill>
        <p:spPr bwMode="auto">
          <a:xfrm rot="21097116">
            <a:off x="343902" y="403506"/>
            <a:ext cx="3657600" cy="2895600"/>
          </a:xfrm>
          <a:prstGeom prst="rect">
            <a:avLst/>
          </a:prstGeom>
          <a:noFill/>
        </p:spPr>
      </p:pic>
      <p:pic>
        <p:nvPicPr>
          <p:cNvPr id="5" name="Picture 4" descr="ÐÐ°ÑÑÐ¸Ð½ÐºÐ¸ Ð¿Ð¾ Ð·Ð°Ð¿ÑÐ¾ÑÑ Ð±Ð°Ð½Ðº"/>
          <p:cNvPicPr>
            <a:picLocks noChangeAspect="1" noChangeArrowheads="1"/>
          </p:cNvPicPr>
          <p:nvPr/>
        </p:nvPicPr>
        <p:blipFill>
          <a:blip r:embed="rId3" cstate="print"/>
          <a:srcRect/>
          <a:stretch>
            <a:fillRect/>
          </a:stretch>
        </p:blipFill>
        <p:spPr bwMode="auto">
          <a:xfrm>
            <a:off x="7467600" y="0"/>
            <a:ext cx="1676400" cy="914400"/>
          </a:xfrm>
          <a:prstGeom prst="rect">
            <a:avLst/>
          </a:prstGeom>
          <a:noFill/>
        </p:spPr>
      </p:pic>
      <p:pic>
        <p:nvPicPr>
          <p:cNvPr id="18434" name="Picture 2" descr="ÐÐ¾ÑÐ¾Ð¶ÐµÐµ Ð¸Ð·Ð¾Ð±ÑÐ°Ð¶ÐµÐ½Ð¸Ðµ"/>
          <p:cNvPicPr>
            <a:picLocks noChangeAspect="1" noChangeArrowheads="1"/>
          </p:cNvPicPr>
          <p:nvPr/>
        </p:nvPicPr>
        <p:blipFill>
          <a:blip r:embed="rId4"/>
          <a:srcRect/>
          <a:stretch>
            <a:fillRect/>
          </a:stretch>
        </p:blipFill>
        <p:spPr bwMode="auto">
          <a:xfrm>
            <a:off x="304800" y="3657600"/>
            <a:ext cx="3810000" cy="2962276"/>
          </a:xfrm>
          <a:prstGeom prst="rect">
            <a:avLst/>
          </a:prstGeom>
          <a:noFill/>
        </p:spPr>
      </p:pic>
    </p:spTree>
  </p:cSld>
  <p:clrMapOvr>
    <a:masterClrMapping/>
  </p:clrMapOvr>
  <p:transition>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05200"/>
            <a:ext cx="7239000" cy="2950536"/>
          </a:xfrm>
        </p:spPr>
        <p:txBody>
          <a:bodyPr>
            <a:normAutofit/>
          </a:bodyPr>
          <a:lstStyle/>
          <a:p>
            <a:pPr algn="just">
              <a:buNone/>
            </a:pPr>
            <a:r>
              <a:rPr lang="kk-K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group has done a lot over the past years as part of the implementation of the Corporate Strategy for 2013-2015. - the financial situation has been significantly strengthened, the business has become more technological and convenient for customers, and the basis for stable long-term growth has been created.</a:t>
            </a:r>
            <a:endParaRPr lang="ru-RU" dirty="0">
              <a:latin typeface="Times New Roman" pitchFamily="18" charset="0"/>
              <a:cs typeface="Times New Roman" pitchFamily="18" charset="0"/>
            </a:endParaRPr>
          </a:p>
        </p:txBody>
      </p:sp>
      <p:pic>
        <p:nvPicPr>
          <p:cNvPr id="17410" name="Picture 2" descr="ÐÐ°ÑÑÐ¸Ð½ÐºÐ¸ Ð¿Ð¾ Ð·Ð°Ð¿ÑÐ¾ÑÑ Ð±Ð°Ð½Ðº"/>
          <p:cNvPicPr>
            <a:picLocks noChangeAspect="1" noChangeArrowheads="1"/>
          </p:cNvPicPr>
          <p:nvPr/>
        </p:nvPicPr>
        <p:blipFill>
          <a:blip r:embed="rId2"/>
          <a:srcRect/>
          <a:stretch>
            <a:fillRect/>
          </a:stretch>
        </p:blipFill>
        <p:spPr bwMode="auto">
          <a:xfrm>
            <a:off x="609600" y="228600"/>
            <a:ext cx="6629400" cy="3124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descr="ÐÐ°ÑÑÐ¸Ð½ÐºÐ¸ Ð¿Ð¾ Ð·Ð°Ð¿ÑÐ¾ÑÑ Ð±Ð°Ð½Ðº"/>
          <p:cNvPicPr>
            <a:picLocks noChangeAspect="1" noChangeArrowheads="1"/>
          </p:cNvPicPr>
          <p:nvPr/>
        </p:nvPicPr>
        <p:blipFill>
          <a:blip r:embed="rId3" cstate="print"/>
          <a:srcRect/>
          <a:stretch>
            <a:fillRect/>
          </a:stretch>
        </p:blipFill>
        <p:spPr bwMode="auto">
          <a:xfrm>
            <a:off x="7467600" y="0"/>
            <a:ext cx="1676400" cy="914400"/>
          </a:xfrm>
          <a:prstGeom prst="rect">
            <a:avLst/>
          </a:prstGeom>
          <a:noFill/>
        </p:spPr>
      </p:pic>
    </p:spTree>
  </p:cSld>
  <p:clrMapOvr>
    <a:masterClrMapping/>
  </p:clrMapOvr>
  <p:transition>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819400"/>
            <a:ext cx="3505200" cy="3733800"/>
          </a:xfrm>
        </p:spPr>
        <p:txBody>
          <a:bodyPr>
            <a:normAutofit fontScale="77500" lnSpcReduction="20000"/>
          </a:bodyPr>
          <a:lstStyle/>
          <a:p>
            <a:pPr>
              <a:buNone/>
            </a:pPr>
            <a:endParaRPr lang="kk-KZ" dirty="0" smtClean="0">
              <a:latin typeface="Times New Roman" pitchFamily="18" charset="0"/>
              <a:cs typeface="Times New Roman" pitchFamily="18" charset="0"/>
            </a:endParaRPr>
          </a:p>
          <a:p>
            <a:pPr algn="just">
              <a:buNone/>
            </a:pPr>
            <a:r>
              <a:rPr lang="kk-K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mission of the Group is still to provide services in Kazakhstan and a number of other countries in all segments of the financial market (banking, insurance, securities, leasing), at the level of international standards, thereby ensuring the safety, efficient placement and increase of clients 'and shareholders' funds.</a:t>
            </a:r>
            <a:endParaRPr lang="ru-RU" dirty="0">
              <a:latin typeface="Times New Roman" pitchFamily="18" charset="0"/>
              <a:cs typeface="Times New Roman" pitchFamily="18" charset="0"/>
            </a:endParaRPr>
          </a:p>
        </p:txBody>
      </p:sp>
      <p:pic>
        <p:nvPicPr>
          <p:cNvPr id="4" name="Picture 4" descr="ÐÐ°ÑÑÐ¸Ð½ÐºÐ¸ Ð¿Ð¾ Ð·Ð°Ð¿ÑÐ¾ÑÑ Ð±Ð°Ð½Ðº"/>
          <p:cNvPicPr>
            <a:picLocks noChangeAspect="1" noChangeArrowheads="1"/>
          </p:cNvPicPr>
          <p:nvPr/>
        </p:nvPicPr>
        <p:blipFill>
          <a:blip r:embed="rId2" cstate="print"/>
          <a:srcRect/>
          <a:stretch>
            <a:fillRect/>
          </a:stretch>
        </p:blipFill>
        <p:spPr bwMode="auto">
          <a:xfrm>
            <a:off x="7467600" y="0"/>
            <a:ext cx="1676400" cy="914400"/>
          </a:xfrm>
          <a:prstGeom prst="rect">
            <a:avLst/>
          </a:prstGeom>
          <a:noFill/>
        </p:spPr>
      </p:pic>
      <p:pic>
        <p:nvPicPr>
          <p:cNvPr id="16386" name="Picture 2" descr="ÐÐ°ÑÑÐ¸Ð½ÐºÐ¸ Ð¿Ð¾ Ð·Ð°Ð¿ÑÐ¾ÑÑ Ð±Ð°Ð½Ðº"/>
          <p:cNvPicPr>
            <a:picLocks noChangeAspect="1" noChangeArrowheads="1"/>
          </p:cNvPicPr>
          <p:nvPr/>
        </p:nvPicPr>
        <p:blipFill>
          <a:blip r:embed="rId3"/>
          <a:srcRect/>
          <a:stretch>
            <a:fillRect/>
          </a:stretch>
        </p:blipFill>
        <p:spPr bwMode="auto">
          <a:xfrm>
            <a:off x="533400" y="152400"/>
            <a:ext cx="67056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8" name="Picture 4" descr="ÐÐ¾ÑÐ¾Ð¶ÐµÐµ Ð¸Ð·Ð¾Ð±ÑÐ°Ð¶ÐµÐ½Ð¸Ðµ"/>
          <p:cNvPicPr>
            <a:picLocks noChangeAspect="1" noChangeArrowheads="1"/>
          </p:cNvPicPr>
          <p:nvPr/>
        </p:nvPicPr>
        <p:blipFill>
          <a:blip r:embed="rId4"/>
          <a:srcRect/>
          <a:stretch>
            <a:fillRect/>
          </a:stretch>
        </p:blipFill>
        <p:spPr bwMode="auto">
          <a:xfrm>
            <a:off x="4114800" y="3200400"/>
            <a:ext cx="35814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29</TotalTime>
  <Words>368</Words>
  <PresentationFormat>Экран (4:3)</PresentationFormat>
  <Paragraphs>16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Изящная</vt:lpstr>
      <vt:lpstr>BANKS</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conclusion</vt:lpstr>
      <vt:lpstr>Thanks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Emposh</dc:creator>
  <cp:lastModifiedBy>Айгерим Советхановна</cp:lastModifiedBy>
  <cp:revision>11</cp:revision>
  <dcterms:created xsi:type="dcterms:W3CDTF">2018-11-27T14:16:27Z</dcterms:created>
  <dcterms:modified xsi:type="dcterms:W3CDTF">2020-03-23T05:24:08Z</dcterms:modified>
</cp:coreProperties>
</file>